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Estilo claro 1 - Énfasis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Énfasis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Énfasis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Énfasis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Énfasi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08/11/11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FD889E0-CAB2-4699-909D-B9A88D47ACBE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10.xml"/><Relationship Id="rId6" Type="http://schemas.openxmlformats.org/officeDocument/2006/relationships/slide" Target="slide7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Relationship Id="rId3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Relationship Id="rId3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 smtClean="0"/>
              <a:t>Laura Plana, Víctor Cañero </a:t>
            </a:r>
            <a:r>
              <a:rPr lang="es-ES_tradnl" dirty="0" err="1" smtClean="0"/>
              <a:t>und</a:t>
            </a:r>
            <a:r>
              <a:rPr lang="es-ES_tradnl" dirty="0" smtClean="0"/>
              <a:t> Mario Cavero </a:t>
            </a:r>
            <a:endParaRPr lang="es-ES_tradnl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</a:t>
            </a:r>
            <a:r>
              <a:rPr lang="es-ES_tradnl" dirty="0" err="1" smtClean="0"/>
              <a:t>ie</a:t>
            </a:r>
            <a:r>
              <a:rPr lang="es-ES_tradnl" dirty="0" smtClean="0"/>
              <a:t> </a:t>
            </a:r>
            <a:r>
              <a:rPr lang="es-ES_tradnl" dirty="0" err="1" smtClean="0"/>
              <a:t>Tiere</a:t>
            </a:r>
            <a:r>
              <a:rPr lang="es-ES_tradnl" dirty="0" smtClean="0"/>
              <a:t> </a:t>
            </a:r>
            <a:r>
              <a:rPr lang="es-ES_tradnl" dirty="0" err="1" smtClean="0"/>
              <a:t>und</a:t>
            </a:r>
            <a:r>
              <a:rPr lang="es-ES_tradnl" dirty="0" smtClean="0"/>
              <a:t> </a:t>
            </a:r>
            <a:r>
              <a:rPr lang="es-ES_tradnl" dirty="0" err="1" smtClean="0"/>
              <a:t>Pflanzen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0789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Insekt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592422"/>
              </p:ext>
            </p:extLst>
          </p:nvPr>
        </p:nvGraphicFramePr>
        <p:xfrm>
          <a:off x="457200" y="1752600"/>
          <a:ext cx="8229600" cy="34226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6845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</a:t>
                      </a:r>
                      <a:endParaRPr lang="es-ES_tradnl" dirty="0"/>
                    </a:p>
                  </a:txBody>
                  <a:tcPr/>
                </a:tc>
              </a:tr>
              <a:tr h="6845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Mosca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Fliege</a:t>
                      </a:r>
                      <a:endParaRPr lang="es-ES_tradnl" dirty="0"/>
                    </a:p>
                  </a:txBody>
                  <a:tcPr/>
                </a:tc>
              </a:tr>
              <a:tr h="6845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Mosquito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Mücke</a:t>
                      </a:r>
                      <a:endParaRPr lang="es-ES_tradnl" dirty="0"/>
                    </a:p>
                  </a:txBody>
                  <a:tcPr/>
                </a:tc>
              </a:tr>
              <a:tr h="6845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Abeja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Biene</a:t>
                      </a:r>
                      <a:endParaRPr lang="es-ES_tradnl" dirty="0"/>
                    </a:p>
                  </a:txBody>
                  <a:tcPr/>
                </a:tc>
              </a:tr>
              <a:tr h="6845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Araña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Spinne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842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Die </a:t>
            </a:r>
            <a:r>
              <a:rPr lang="es-ES" dirty="0" err="1" smtClean="0"/>
              <a:t>Bäume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Palmera			die Palme</a:t>
            </a:r>
          </a:p>
          <a:p>
            <a:r>
              <a:rPr lang="es-ES" dirty="0" smtClean="0"/>
              <a:t>El Pino				die </a:t>
            </a:r>
            <a:r>
              <a:rPr lang="es-ES" dirty="0" err="1" smtClean="0"/>
              <a:t>Kiefer</a:t>
            </a:r>
            <a:endParaRPr lang="es-ES" dirty="0" smtClean="0"/>
          </a:p>
          <a:p>
            <a:r>
              <a:rPr lang="es-ES" dirty="0" smtClean="0"/>
              <a:t>El Abeto				die </a:t>
            </a:r>
            <a:r>
              <a:rPr lang="es-ES" dirty="0" err="1" smtClean="0"/>
              <a:t>Tanne</a:t>
            </a:r>
            <a:endParaRPr lang="es-ES" dirty="0" smtClean="0"/>
          </a:p>
          <a:p>
            <a:r>
              <a:rPr lang="es-ES" dirty="0" smtClean="0"/>
              <a:t>El Roble				die </a:t>
            </a:r>
            <a:r>
              <a:rPr lang="es-ES" dirty="0" err="1" smtClean="0"/>
              <a:t>Eiche</a:t>
            </a:r>
            <a:endParaRPr lang="es-ES" dirty="0" smtClean="0"/>
          </a:p>
          <a:p>
            <a:r>
              <a:rPr lang="es-ES" dirty="0" smtClean="0"/>
              <a:t>El Naranjo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Orangenbaum</a:t>
            </a:r>
            <a:endParaRPr lang="es-ES" dirty="0" smtClean="0"/>
          </a:p>
          <a:p>
            <a:r>
              <a:rPr lang="es-ES" dirty="0" smtClean="0"/>
              <a:t>El Haya				die Buche</a:t>
            </a:r>
          </a:p>
          <a:p>
            <a:r>
              <a:rPr lang="es-ES" dirty="0" smtClean="0"/>
              <a:t>El cocotero			die </a:t>
            </a:r>
            <a:r>
              <a:rPr lang="es-ES" dirty="0" err="1" smtClean="0"/>
              <a:t>Kokospalme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57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Vokablen</a:t>
            </a:r>
            <a:r>
              <a:rPr lang="es-ES" dirty="0" smtClean="0"/>
              <a:t> von die </a:t>
            </a:r>
            <a:r>
              <a:rPr lang="es-ES" dirty="0" err="1" smtClean="0"/>
              <a:t>Bäume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Rama		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Ast</a:t>
            </a:r>
            <a:endParaRPr lang="es-ES" dirty="0" smtClean="0"/>
          </a:p>
          <a:p>
            <a:r>
              <a:rPr lang="es-ES" dirty="0" smtClean="0"/>
              <a:t>La Corteza					</a:t>
            </a:r>
            <a:r>
              <a:rPr lang="es-ES" dirty="0" err="1" smtClean="0"/>
              <a:t>der</a:t>
            </a:r>
            <a:r>
              <a:rPr lang="es-ES" dirty="0" smtClean="0"/>
              <a:t> Rinde</a:t>
            </a:r>
          </a:p>
          <a:p>
            <a:r>
              <a:rPr lang="es-ES" dirty="0" smtClean="0"/>
              <a:t>La Hoja					das </a:t>
            </a:r>
            <a:r>
              <a:rPr lang="es-ES" dirty="0" err="1" smtClean="0"/>
              <a:t>Blatt</a:t>
            </a:r>
            <a:endParaRPr lang="es-ES" dirty="0" smtClean="0"/>
          </a:p>
          <a:p>
            <a:r>
              <a:rPr lang="es-ES" dirty="0" smtClean="0"/>
              <a:t>El Follaje		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Laub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3250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Die </a:t>
            </a:r>
            <a:r>
              <a:rPr lang="es-ES" dirty="0" err="1" smtClean="0"/>
              <a:t>Blumen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trébol     			das </a:t>
            </a:r>
            <a:r>
              <a:rPr lang="es-ES" dirty="0" err="1" smtClean="0"/>
              <a:t>Kleeblatt</a:t>
            </a:r>
            <a:endParaRPr lang="es-ES" dirty="0" smtClean="0"/>
          </a:p>
          <a:p>
            <a:r>
              <a:rPr lang="es-ES" dirty="0" smtClean="0"/>
              <a:t>El Girasol			die </a:t>
            </a:r>
            <a:r>
              <a:rPr lang="es-ES" dirty="0" err="1" smtClean="0"/>
              <a:t>Sonnenblume</a:t>
            </a:r>
            <a:endParaRPr lang="es-ES" dirty="0" smtClean="0"/>
          </a:p>
          <a:p>
            <a:r>
              <a:rPr lang="es-ES" dirty="0" smtClean="0"/>
              <a:t>La Hierba			das Gras</a:t>
            </a:r>
          </a:p>
          <a:p>
            <a:r>
              <a:rPr lang="es-ES" dirty="0" smtClean="0"/>
              <a:t>El Narciso			die </a:t>
            </a:r>
            <a:r>
              <a:rPr lang="es-ES" dirty="0" err="1" smtClean="0"/>
              <a:t>Osterglocke</a:t>
            </a:r>
            <a:endParaRPr lang="es-ES" dirty="0" smtClean="0"/>
          </a:p>
          <a:p>
            <a:r>
              <a:rPr lang="es-ES" dirty="0" smtClean="0"/>
              <a:t>La Margarita			das </a:t>
            </a:r>
            <a:r>
              <a:rPr lang="es-ES" dirty="0" err="1" smtClean="0"/>
              <a:t>Gänseblümchen</a:t>
            </a:r>
            <a:endParaRPr lang="es-ES" dirty="0" smtClean="0"/>
          </a:p>
          <a:p>
            <a:r>
              <a:rPr lang="es-ES" dirty="0" smtClean="0"/>
              <a:t>La Lila	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Flieder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041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Der</a:t>
            </a:r>
            <a:r>
              <a:rPr lang="es-ES" dirty="0" smtClean="0"/>
              <a:t> Busch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Molsa					das </a:t>
            </a:r>
            <a:r>
              <a:rPr lang="es-ES" dirty="0" err="1" smtClean="0"/>
              <a:t>Moos</a:t>
            </a:r>
            <a:endParaRPr lang="es-ES" dirty="0" smtClean="0"/>
          </a:p>
          <a:p>
            <a:r>
              <a:rPr lang="es-ES" dirty="0" smtClean="0"/>
              <a:t>La Parra					die </a:t>
            </a:r>
            <a:r>
              <a:rPr lang="es-ES" dirty="0" err="1" smtClean="0"/>
              <a:t>Weinrebe</a:t>
            </a:r>
            <a:endParaRPr lang="es-ES" dirty="0" smtClean="0"/>
          </a:p>
          <a:p>
            <a:r>
              <a:rPr lang="es-ES" dirty="0" smtClean="0"/>
              <a:t>La Enredadera				das </a:t>
            </a:r>
            <a:r>
              <a:rPr lang="es-ES" dirty="0" err="1" smtClean="0"/>
              <a:t>Kriegwächs</a:t>
            </a:r>
            <a:endParaRPr lang="es-ES" dirty="0" smtClean="0"/>
          </a:p>
          <a:p>
            <a:r>
              <a:rPr lang="es-ES" dirty="0" smtClean="0"/>
              <a:t>La Hiedra	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Efeu</a:t>
            </a:r>
            <a:endParaRPr lang="es-ES" dirty="0" smtClean="0"/>
          </a:p>
          <a:p>
            <a:r>
              <a:rPr lang="es-ES" dirty="0" smtClean="0"/>
              <a:t>El Cactus					die </a:t>
            </a:r>
            <a:r>
              <a:rPr lang="es-ES" dirty="0" err="1" smtClean="0"/>
              <a:t>Kaktee</a:t>
            </a:r>
            <a:endParaRPr lang="es-ES" dirty="0" smtClean="0"/>
          </a:p>
          <a:p>
            <a:r>
              <a:rPr lang="es-ES" dirty="0" smtClean="0"/>
              <a:t>El Rosal					</a:t>
            </a:r>
            <a:r>
              <a:rPr lang="es-ES" dirty="0" err="1" smtClean="0"/>
              <a:t>der</a:t>
            </a:r>
            <a:r>
              <a:rPr lang="es-ES" dirty="0" smtClean="0"/>
              <a:t> </a:t>
            </a:r>
            <a:r>
              <a:rPr lang="es-ES" dirty="0" err="1" smtClean="0"/>
              <a:t>Rosenstock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973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Übungen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388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hlinkClick r:id="rId2" action="ppaction://hlinksldjump"/>
              </a:rPr>
              <a:t>Übungen</a:t>
            </a:r>
            <a:r>
              <a:rPr lang="es-ES" dirty="0" smtClean="0">
                <a:hlinkClick r:id="rId2" action="ppaction://hlinksldjump"/>
              </a:rPr>
              <a:t> 1</a:t>
            </a:r>
            <a:endParaRPr lang="es-ES" dirty="0" smtClean="0"/>
          </a:p>
          <a:p>
            <a:r>
              <a:rPr lang="de-DE" dirty="0" smtClean="0">
                <a:hlinkClick r:id="rId3" action="ppaction://hlinksldjump"/>
              </a:rPr>
              <a:t>Übungen</a:t>
            </a:r>
            <a:r>
              <a:rPr lang="es-ES" dirty="0" smtClean="0">
                <a:hlinkClick r:id="rId3" action="ppaction://hlinksldjump"/>
              </a:rPr>
              <a:t> 2</a:t>
            </a:r>
            <a:endParaRPr lang="es-ES" dirty="0" smtClean="0"/>
          </a:p>
          <a:p>
            <a:r>
              <a:rPr lang="es-ES" dirty="0" err="1" smtClean="0">
                <a:hlinkClick r:id="rId4" action="ppaction://hlinksldjump"/>
              </a:rPr>
              <a:t>Übungen</a:t>
            </a:r>
            <a:r>
              <a:rPr lang="es-ES" dirty="0" smtClean="0">
                <a:hlinkClick r:id="rId4" action="ppaction://hlinksldjump"/>
              </a:rPr>
              <a:t> 3</a:t>
            </a:r>
            <a:endParaRPr lang="es-ES" dirty="0" smtClean="0"/>
          </a:p>
          <a:p>
            <a:r>
              <a:rPr lang="es-ES" dirty="0" err="1" smtClean="0">
                <a:hlinkClick r:id="rId5" action="ppaction://hlinksldjump"/>
              </a:rPr>
              <a:t>Übungen</a:t>
            </a:r>
            <a:r>
              <a:rPr lang="es-ES" dirty="0" smtClean="0">
                <a:hlinkClick r:id="rId5" action="ppaction://hlinksldjump"/>
              </a:rPr>
              <a:t> 4</a:t>
            </a:r>
            <a:endParaRPr lang="es-ES" dirty="0" smtClean="0"/>
          </a:p>
          <a:p>
            <a:r>
              <a:rPr lang="es-ES" dirty="0" err="1" smtClean="0">
                <a:hlinkClick r:id="rId6" action="ppaction://hlinksldjump"/>
              </a:rPr>
              <a:t>Übungen</a:t>
            </a:r>
            <a:r>
              <a:rPr lang="es-ES" dirty="0" smtClean="0">
                <a:hlinkClick r:id="rId6" action="ppaction://hlinksldjump"/>
              </a:rPr>
              <a:t> 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1008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Übungen</a:t>
            </a:r>
            <a:r>
              <a:rPr lang="es-ES" dirty="0" smtClean="0"/>
              <a:t> 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ist</a:t>
            </a:r>
            <a:r>
              <a:rPr lang="es-ES" dirty="0" smtClean="0"/>
              <a:t> die </a:t>
            </a:r>
            <a:r>
              <a:rPr lang="es-ES" dirty="0" err="1" smtClean="0"/>
              <a:t>Korkeiche</a:t>
            </a:r>
            <a:r>
              <a:rPr lang="es-ES" dirty="0" smtClean="0"/>
              <a:t>?</a:t>
            </a:r>
          </a:p>
          <a:p>
            <a:r>
              <a:rPr lang="es-ES" dirty="0" smtClean="0">
                <a:hlinkClick r:id="rId2" action="ppaction://hlinksldjump"/>
              </a:rPr>
              <a:t>A) Naranjo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B) Alcornoque</a:t>
            </a:r>
            <a:endParaRPr lang="es-ES" dirty="0" smtClean="0"/>
          </a:p>
          <a:p>
            <a:r>
              <a:rPr lang="es-ES" dirty="0" smtClean="0">
                <a:hlinkClick r:id="rId2" action="ppaction://hlinksldjump"/>
              </a:rPr>
              <a:t>C) Olivo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350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Übungen</a:t>
            </a:r>
            <a:r>
              <a:rPr lang="es-ES" dirty="0" smtClean="0"/>
              <a:t> 2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ist</a:t>
            </a:r>
            <a:r>
              <a:rPr lang="es-ES" dirty="0" smtClean="0"/>
              <a:t> </a:t>
            </a:r>
            <a:r>
              <a:rPr lang="es-ES" dirty="0" err="1"/>
              <a:t>E</a:t>
            </a:r>
            <a:r>
              <a:rPr lang="es-ES" dirty="0" err="1" smtClean="0"/>
              <a:t>lch</a:t>
            </a:r>
            <a:r>
              <a:rPr lang="es-ES" dirty="0" smtClean="0"/>
              <a:t>?</a:t>
            </a:r>
          </a:p>
          <a:p>
            <a:r>
              <a:rPr lang="es-ES" dirty="0" smtClean="0">
                <a:hlinkClick r:id="rId2" action="ppaction://hlinksldjump"/>
              </a:rPr>
              <a:t>A)Caballo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B) Alce</a:t>
            </a:r>
            <a:endParaRPr lang="es-ES" dirty="0" smtClean="0"/>
          </a:p>
          <a:p>
            <a:r>
              <a:rPr lang="es-ES" dirty="0" smtClean="0">
                <a:hlinkClick r:id="rId2" action="ppaction://hlinksldjump"/>
              </a:rPr>
              <a:t>C) Serpiente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598206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Übungen</a:t>
            </a:r>
            <a:r>
              <a:rPr lang="es-ES" dirty="0" smtClean="0"/>
              <a:t> 3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ist</a:t>
            </a:r>
            <a:r>
              <a:rPr lang="es-ES" dirty="0" smtClean="0"/>
              <a:t> der </a:t>
            </a:r>
            <a:r>
              <a:rPr lang="es-ES" dirty="0" err="1" smtClean="0"/>
              <a:t>Flieder</a:t>
            </a:r>
            <a:r>
              <a:rPr lang="es-ES" dirty="0" smtClean="0"/>
              <a:t>?</a:t>
            </a:r>
          </a:p>
          <a:p>
            <a:r>
              <a:rPr lang="es-ES" dirty="0" smtClean="0">
                <a:hlinkClick r:id="rId2" action="ppaction://hlinksldjump"/>
              </a:rPr>
              <a:t>A) Geranio</a:t>
            </a:r>
            <a:endParaRPr lang="es-ES" dirty="0" smtClean="0"/>
          </a:p>
          <a:p>
            <a:r>
              <a:rPr lang="es-ES" dirty="0" smtClean="0">
                <a:hlinkClick r:id="rId2" action="ppaction://hlinksldjump"/>
              </a:rPr>
              <a:t>B) Manzano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C) Lila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4221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</a:t>
            </a:r>
            <a:r>
              <a:rPr lang="de-DE" b="1" dirty="0" smtClean="0"/>
              <a:t>Haustier </a:t>
            </a:r>
            <a:endParaRPr lang="es-ES_tradnl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023103"/>
              </p:ext>
            </p:extLst>
          </p:nvPr>
        </p:nvGraphicFramePr>
        <p:xfrm>
          <a:off x="426128" y="1762125"/>
          <a:ext cx="8260672" cy="334202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130336"/>
                <a:gridCol w="4130336"/>
              </a:tblGrid>
              <a:tr h="540389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</a:t>
                      </a:r>
                      <a:endParaRPr lang="es-ES_tradnl" dirty="0"/>
                    </a:p>
                  </a:txBody>
                  <a:tcPr/>
                </a:tc>
              </a:tr>
              <a:tr h="540389">
                <a:tc>
                  <a:txBody>
                    <a:bodyPr/>
                    <a:lstStyle/>
                    <a:p>
                      <a:r>
                        <a:rPr lang="es-ES" dirty="0" smtClean="0"/>
                        <a:t>E</a:t>
                      </a:r>
                      <a:r>
                        <a:rPr lang="es-ES_tradnl" dirty="0" smtClean="0"/>
                        <a:t>l perro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</a:t>
                      </a:r>
                      <a:r>
                        <a:rPr lang="es-ES_tradnl" dirty="0" err="1" smtClean="0"/>
                        <a:t>er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Hund</a:t>
                      </a:r>
                      <a:endParaRPr lang="es-ES_tradnl" dirty="0"/>
                    </a:p>
                  </a:txBody>
                  <a:tcPr/>
                </a:tc>
              </a:tr>
              <a:tr h="540389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</a:t>
                      </a:r>
                      <a:r>
                        <a:rPr lang="es-ES_tradnl" baseline="0" dirty="0" smtClean="0"/>
                        <a:t> gato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Katze</a:t>
                      </a:r>
                      <a:endParaRPr lang="es-ES_tradnl" dirty="0"/>
                    </a:p>
                  </a:txBody>
                  <a:tcPr/>
                </a:tc>
              </a:tr>
              <a:tr h="540389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Caballo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Das </a:t>
                      </a:r>
                      <a:r>
                        <a:rPr lang="es-ES_tradnl" dirty="0" err="1" smtClean="0"/>
                        <a:t>Pferd</a:t>
                      </a:r>
                      <a:endParaRPr lang="es-ES_tradnl" dirty="0"/>
                    </a:p>
                  </a:txBody>
                  <a:tcPr/>
                </a:tc>
              </a:tr>
              <a:tr h="540389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Pájaro 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Vogel</a:t>
                      </a:r>
                      <a:endParaRPr lang="es-ES_tradnl" dirty="0"/>
                    </a:p>
                  </a:txBody>
                  <a:tcPr/>
                </a:tc>
              </a:tr>
              <a:tr h="615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 smtClean="0"/>
                        <a:t>El</a:t>
                      </a:r>
                      <a:r>
                        <a:rPr lang="de-DE" sz="1800" kern="1200" dirty="0" smtClean="0"/>
                        <a:t> </a:t>
                      </a:r>
                      <a:r>
                        <a:rPr lang="de-DE" sz="1800" kern="1200" dirty="0" err="1" smtClean="0"/>
                        <a:t>ratón</a:t>
                      </a:r>
                      <a:r>
                        <a:rPr lang="de-DE" sz="1800" kern="1200" dirty="0" smtClean="0"/>
                        <a:t> 		</a:t>
                      </a:r>
                    </a:p>
                    <a:p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/>
                        <a:t>Die Maus</a:t>
                      </a:r>
                      <a:endParaRPr lang="es-ES_tradnl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307533"/>
              </p:ext>
            </p:extLst>
          </p:nvPr>
        </p:nvGraphicFramePr>
        <p:xfrm>
          <a:off x="426128" y="5104149"/>
          <a:ext cx="8260672" cy="127760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130336"/>
                <a:gridCol w="4130336"/>
              </a:tblGrid>
              <a:tr h="425867">
                <a:tc>
                  <a:txBody>
                    <a:bodyPr/>
                    <a:lstStyle/>
                    <a:p>
                      <a:r>
                        <a:rPr lang="es-ES_tradnl" b="0" dirty="0" smtClean="0"/>
                        <a:t>La Liebre</a:t>
                      </a:r>
                      <a:endParaRPr lang="es-ES_trad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0" dirty="0" err="1" smtClean="0"/>
                        <a:t>Hase</a:t>
                      </a:r>
                      <a:r>
                        <a:rPr lang="es-ES_tradnl" b="0" dirty="0" smtClean="0"/>
                        <a:t> </a:t>
                      </a:r>
                      <a:endParaRPr lang="es-ES_tradnl" b="0" dirty="0"/>
                    </a:p>
                  </a:txBody>
                  <a:tcPr/>
                </a:tc>
              </a:tr>
              <a:tr h="425867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Erizo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Igel</a:t>
                      </a:r>
                      <a:endParaRPr lang="es-ES_tradnl" dirty="0"/>
                    </a:p>
                  </a:txBody>
                  <a:tcPr/>
                </a:tc>
              </a:tr>
              <a:tr h="425867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Buldog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Bulldogge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628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Übungen</a:t>
            </a:r>
            <a:r>
              <a:rPr lang="es-ES" dirty="0" smtClean="0"/>
              <a:t> 4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ist</a:t>
            </a:r>
            <a:r>
              <a:rPr lang="es-ES" dirty="0" smtClean="0"/>
              <a:t> </a:t>
            </a:r>
            <a:r>
              <a:rPr lang="es-ES" dirty="0" err="1" smtClean="0"/>
              <a:t>Flußpferd</a:t>
            </a:r>
            <a:r>
              <a:rPr lang="es-ES" dirty="0" smtClean="0"/>
              <a:t>?</a:t>
            </a:r>
          </a:p>
          <a:p>
            <a:r>
              <a:rPr lang="es-ES" dirty="0" smtClean="0">
                <a:hlinkClick r:id="rId2" action="ppaction://hlinksldjump"/>
              </a:rPr>
              <a:t>A) Hipopótamo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B) Anguila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C) Tiburón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217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Übungen</a:t>
            </a:r>
            <a:r>
              <a:rPr lang="es-ES" dirty="0" smtClean="0"/>
              <a:t> 5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ist</a:t>
            </a:r>
            <a:r>
              <a:rPr lang="es-ES" dirty="0" smtClean="0"/>
              <a:t> die </a:t>
            </a:r>
            <a:r>
              <a:rPr lang="es-ES" dirty="0" err="1" smtClean="0"/>
              <a:t>Schlange</a:t>
            </a:r>
            <a:r>
              <a:rPr lang="es-ES" dirty="0" smtClean="0"/>
              <a:t>?</a:t>
            </a:r>
          </a:p>
          <a:p>
            <a:r>
              <a:rPr lang="es-ES" dirty="0" smtClean="0">
                <a:hlinkClick r:id="rId2" action="ppaction://hlinksldjump"/>
              </a:rPr>
              <a:t>A) Serpiente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B) Ardilla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C) Oso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0489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JA!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 descr="http://emergerecycling.files.wordpress.com/2010/04/greenti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8556"/>
            <a:ext cx="5832648" cy="505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ara sonriente">
            <a:hlinkClick r:id="rId3" action="ppaction://hlinksldjump"/>
          </p:cNvPr>
          <p:cNvSpPr/>
          <p:nvPr/>
        </p:nvSpPr>
        <p:spPr>
          <a:xfrm>
            <a:off x="7066175" y="5090953"/>
            <a:ext cx="1728192" cy="13681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723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NEIN!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 descr="http://eugenijus.eu/wp-conten/uploads/2011/02/red-cross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657338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Señal de prohibido">
            <a:hlinkClick r:id="rId3" action="ppaction://hlinksldjump"/>
          </p:cNvPr>
          <p:cNvSpPr/>
          <p:nvPr/>
        </p:nvSpPr>
        <p:spPr>
          <a:xfrm>
            <a:off x="7004923" y="5265204"/>
            <a:ext cx="1512168" cy="1224136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2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der Vogel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355661"/>
              </p:ext>
            </p:extLst>
          </p:nvPr>
        </p:nvGraphicFramePr>
        <p:xfrm>
          <a:off x="426128" y="2244725"/>
          <a:ext cx="8260672" cy="278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336"/>
                <a:gridCol w="4130336"/>
              </a:tblGrid>
              <a:tr h="69691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 </a:t>
                      </a:r>
                      <a:endParaRPr lang="es-ES_tradnl" dirty="0"/>
                    </a:p>
                  </a:txBody>
                  <a:tcPr/>
                </a:tc>
              </a:tr>
              <a:tr h="69691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Avestruz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Strau</a:t>
                      </a:r>
                      <a:r>
                        <a:rPr lang="de-DE" dirty="0" err="1" smtClean="0"/>
                        <a:t>ß</a:t>
                      </a:r>
                      <a:endParaRPr lang="es-ES_tradnl" dirty="0"/>
                    </a:p>
                  </a:txBody>
                  <a:tcPr/>
                </a:tc>
              </a:tr>
              <a:tr h="69691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Halcón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Falke</a:t>
                      </a:r>
                      <a:endParaRPr lang="es-ES_tradnl" dirty="0"/>
                    </a:p>
                  </a:txBody>
                  <a:tcPr/>
                </a:tc>
              </a:tr>
              <a:tr h="696913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Águila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Adler 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73125" y="5175250"/>
            <a:ext cx="80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	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8845"/>
              </p:ext>
            </p:extLst>
          </p:nvPr>
        </p:nvGraphicFramePr>
        <p:xfrm>
          <a:off x="426128" y="5064125"/>
          <a:ext cx="8260672" cy="13811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30336"/>
                <a:gridCol w="4130336"/>
              </a:tblGrid>
              <a:tr h="690562">
                <a:tc>
                  <a:txBody>
                    <a:bodyPr/>
                    <a:lstStyle/>
                    <a:p>
                      <a:r>
                        <a:rPr lang="es-ES_tradnl" b="0" dirty="0" smtClean="0"/>
                        <a:t>El Murciélago</a:t>
                      </a:r>
                      <a:endParaRPr lang="es-ES_trad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0" dirty="0" err="1" smtClean="0"/>
                        <a:t>Fledermaus</a:t>
                      </a:r>
                      <a:endParaRPr lang="es-ES_tradnl" b="0" dirty="0"/>
                    </a:p>
                  </a:txBody>
                  <a:tcPr/>
                </a:tc>
              </a:tr>
              <a:tr h="690562">
                <a:tc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2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das Reptil </a:t>
            </a:r>
            <a:r>
              <a:rPr lang="de-DE" b="1" dirty="0" smtClean="0"/>
              <a:t>und </a:t>
            </a:r>
            <a:r>
              <a:rPr lang="de-DE" b="1" dirty="0"/>
              <a:t>die Amphibie 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919463"/>
              </p:ext>
            </p:extLst>
          </p:nvPr>
        </p:nvGraphicFramePr>
        <p:xfrm>
          <a:off x="457200" y="1752600"/>
          <a:ext cx="8229600" cy="33909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847725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 </a:t>
                      </a:r>
                      <a:endParaRPr lang="es-ES_tradnl" dirty="0"/>
                    </a:p>
                  </a:txBody>
                  <a:tcPr/>
                </a:tc>
              </a:tr>
              <a:tr h="847725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Rana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Frosch</a:t>
                      </a:r>
                      <a:endParaRPr lang="es-ES_tradnl" dirty="0"/>
                    </a:p>
                  </a:txBody>
                  <a:tcPr/>
                </a:tc>
              </a:tr>
              <a:tr h="847725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Lagartija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Eidechse</a:t>
                      </a:r>
                      <a:endParaRPr lang="es-ES_tradnl" dirty="0"/>
                    </a:p>
                  </a:txBody>
                  <a:tcPr/>
                </a:tc>
              </a:tr>
              <a:tr h="847725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</a:t>
                      </a:r>
                      <a:r>
                        <a:rPr lang="es-ES_tradnl" baseline="0" dirty="0" smtClean="0"/>
                        <a:t> Serpiente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Schlange</a:t>
                      </a:r>
                      <a:r>
                        <a:rPr lang="es-ES_tradnl" dirty="0" smtClean="0"/>
                        <a:t> 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26128" y="4921250"/>
            <a:ext cx="3886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		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468392"/>
              </p:ext>
            </p:extLst>
          </p:nvPr>
        </p:nvGraphicFramePr>
        <p:xfrm>
          <a:off x="426128" y="5124450"/>
          <a:ext cx="8260672" cy="15113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130336"/>
                <a:gridCol w="4130336"/>
              </a:tblGrid>
              <a:tr h="755650">
                <a:tc>
                  <a:txBody>
                    <a:bodyPr/>
                    <a:lstStyle/>
                    <a:p>
                      <a:r>
                        <a:rPr lang="es-ES_tradnl" b="0" baseline="0" dirty="0" smtClean="0"/>
                        <a:t>El </a:t>
                      </a:r>
                      <a:r>
                        <a:rPr lang="es-ES_tradnl" b="0" baseline="0" dirty="0" err="1" smtClean="0"/>
                        <a:t>Caiman</a:t>
                      </a:r>
                      <a:endParaRPr lang="es-ES_trad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0" dirty="0" err="1" smtClean="0"/>
                        <a:t>Alligator</a:t>
                      </a:r>
                      <a:endParaRPr lang="es-ES_tradnl" b="0" dirty="0"/>
                    </a:p>
                  </a:txBody>
                  <a:tcPr/>
                </a:tc>
              </a:tr>
              <a:tr h="7556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Cocodrilo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Krokodil</a:t>
                      </a:r>
                      <a:r>
                        <a:rPr lang="es-ES_tradnl" baseline="0" dirty="0" smtClean="0"/>
                        <a:t> 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09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Säugetier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157727"/>
              </p:ext>
            </p:extLst>
          </p:nvPr>
        </p:nvGraphicFramePr>
        <p:xfrm>
          <a:off x="457200" y="1752600"/>
          <a:ext cx="8229600" cy="46926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 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Elefante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Elefant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Lobo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Wolf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Caballo 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Das </a:t>
                      </a:r>
                      <a:r>
                        <a:rPr lang="es-ES_tradnl" dirty="0" err="1" smtClean="0"/>
                        <a:t>Pferd</a:t>
                      </a:r>
                      <a:r>
                        <a:rPr lang="es-ES_tradnl" dirty="0" smtClean="0"/>
                        <a:t> 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Burro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/>
                        <a:t>Der Esel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Zorro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/>
                        <a:t>Der Fuchs	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Rata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Ratte</a:t>
                      </a:r>
                      <a:endParaRPr lang="es-ES_tradnl" dirty="0"/>
                    </a:p>
                  </a:txBody>
                  <a:tcPr/>
                </a:tc>
              </a:tr>
              <a:tr h="586581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Cerdo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Das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Schwein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35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</a:t>
            </a:r>
            <a:r>
              <a:rPr lang="de-DE" b="1" dirty="0" smtClean="0"/>
              <a:t>Säugetier II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524654"/>
              </p:ext>
            </p:extLst>
          </p:nvPr>
        </p:nvGraphicFramePr>
        <p:xfrm>
          <a:off x="457200" y="2260600"/>
          <a:ext cx="8229600" cy="41370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Pato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</a:t>
                      </a:r>
                      <a:r>
                        <a:rPr lang="es-ES_tradnl" dirty="0" err="1" smtClean="0"/>
                        <a:t>ie</a:t>
                      </a:r>
                      <a:r>
                        <a:rPr lang="es-ES_tradnl" dirty="0" smtClean="0"/>
                        <a:t> Ente</a:t>
                      </a:r>
                      <a:endParaRPr lang="es-ES_tradnl" dirty="0"/>
                    </a:p>
                  </a:txBody>
                  <a:tcPr/>
                </a:tc>
              </a:tr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Vaca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Kuh</a:t>
                      </a:r>
                      <a:endParaRPr lang="es-ES_tradnl" dirty="0"/>
                    </a:p>
                  </a:txBody>
                  <a:tcPr/>
                </a:tc>
              </a:tr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Gallina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Die </a:t>
                      </a:r>
                      <a:r>
                        <a:rPr lang="es-ES_tradnl" dirty="0" err="1" smtClean="0"/>
                        <a:t>Henne</a:t>
                      </a:r>
                      <a:endParaRPr lang="es-ES_tradnl" dirty="0"/>
                    </a:p>
                  </a:txBody>
                  <a:tcPr/>
                </a:tc>
              </a:tr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León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Löwe</a:t>
                      </a:r>
                      <a:endParaRPr lang="es-ES_tradnl" dirty="0"/>
                    </a:p>
                  </a:txBody>
                  <a:tcPr/>
                </a:tc>
              </a:tr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Oveja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Das </a:t>
                      </a:r>
                      <a:r>
                        <a:rPr lang="es-ES_tradnl" dirty="0" err="1" smtClean="0"/>
                        <a:t>Schaft</a:t>
                      </a:r>
                      <a:endParaRPr lang="es-ES_tradnl" dirty="0"/>
                    </a:p>
                  </a:txBody>
                  <a:tcPr/>
                </a:tc>
              </a:tr>
              <a:tr h="689504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Toro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Sier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53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Säugetier </a:t>
            </a:r>
            <a:r>
              <a:rPr lang="de-DE" b="1" dirty="0" smtClean="0"/>
              <a:t>III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317975"/>
              </p:ext>
            </p:extLst>
          </p:nvPr>
        </p:nvGraphicFramePr>
        <p:xfrm>
          <a:off x="457200" y="1752598"/>
          <a:ext cx="8229600" cy="45497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Tiburón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</a:t>
                      </a:r>
                      <a:r>
                        <a:rPr lang="es-ES_tradnl" dirty="0" err="1" smtClean="0"/>
                        <a:t>Haifisch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Gallo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Der Hahn 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Oso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Bär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Búfalo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Büffel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Camello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Kamel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Ciervo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Rotwild</a:t>
                      </a:r>
                      <a:endParaRPr lang="es-ES_tradnl" dirty="0"/>
                    </a:p>
                  </a:txBody>
                  <a:tcPr/>
                </a:tc>
              </a:tr>
              <a:tr h="56872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Jirafa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Giraffe</a:t>
                      </a:r>
                      <a:r>
                        <a:rPr lang="es-ES_tradnl" dirty="0" smtClean="0"/>
                        <a:t> 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650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Säugetier </a:t>
            </a:r>
            <a:r>
              <a:rPr lang="de-DE" b="1" dirty="0" smtClean="0"/>
              <a:t>IIII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067485"/>
              </p:ext>
            </p:extLst>
          </p:nvPr>
        </p:nvGraphicFramePr>
        <p:xfrm>
          <a:off x="457200" y="1752600"/>
          <a:ext cx="8229600" cy="47244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114800"/>
                <a:gridCol w="4114800"/>
              </a:tblGrid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Castor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Biber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Leopardo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Gepard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Chimpancé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Schimpanse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Delfín 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Delphin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Hipopótamo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Flußpferd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Hiena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Hyäne</a:t>
                      </a:r>
                      <a:endParaRPr lang="es-ES_tradnl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Canguro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Känguruh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36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das Säugetier V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063918"/>
              </p:ext>
            </p:extLst>
          </p:nvPr>
        </p:nvGraphicFramePr>
        <p:xfrm>
          <a:off x="457200" y="1752600"/>
          <a:ext cx="8051800" cy="437515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025900"/>
                <a:gridCol w="4025900"/>
              </a:tblGrid>
              <a:tr h="8750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Español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Alemán</a:t>
                      </a:r>
                      <a:endParaRPr lang="es-ES_tradnl" dirty="0"/>
                    </a:p>
                  </a:txBody>
                  <a:tcPr/>
                </a:tc>
              </a:tr>
              <a:tr h="8750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 Tejón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Dachs</a:t>
                      </a:r>
                      <a:endParaRPr lang="es-ES_tradnl" dirty="0"/>
                    </a:p>
                  </a:txBody>
                  <a:tcPr/>
                </a:tc>
              </a:tr>
              <a:tr h="8750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Mofeta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Stinktier</a:t>
                      </a:r>
                      <a:endParaRPr lang="es-ES_tradnl" dirty="0"/>
                    </a:p>
                  </a:txBody>
                  <a:tcPr/>
                </a:tc>
              </a:tr>
              <a:tr h="8750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La Comadreja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Wiesel</a:t>
                      </a:r>
                      <a:endParaRPr lang="es-ES_tradnl" dirty="0"/>
                    </a:p>
                  </a:txBody>
                  <a:tcPr/>
                </a:tc>
              </a:tr>
              <a:tr h="87503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El</a:t>
                      </a:r>
                      <a:r>
                        <a:rPr lang="es-ES_tradnl" baseline="0" dirty="0" smtClean="0"/>
                        <a:t> Alce</a:t>
                      </a:r>
                      <a:endParaRPr lang="es-ES_trad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Elch</a:t>
                      </a:r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38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Boticario.thmx</Template>
  <TotalTime>64</TotalTime>
  <Words>350</Words>
  <Application>Microsoft Macintosh PowerPoint</Application>
  <PresentationFormat>Presentación en pantalla (4:3)</PresentationFormat>
  <Paragraphs>193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Boticario</vt:lpstr>
      <vt:lpstr>Die Tiere und Pflanzen</vt:lpstr>
      <vt:lpstr>das Haustier </vt:lpstr>
      <vt:lpstr>der Vogel</vt:lpstr>
      <vt:lpstr>das Reptil und die Amphibie </vt:lpstr>
      <vt:lpstr>das Säugetier</vt:lpstr>
      <vt:lpstr>das Säugetier II</vt:lpstr>
      <vt:lpstr>das Säugetier III</vt:lpstr>
      <vt:lpstr>das Säugetier IIII</vt:lpstr>
      <vt:lpstr>das Säugetier V</vt:lpstr>
      <vt:lpstr>das Insekt</vt:lpstr>
      <vt:lpstr>Die Bäume</vt:lpstr>
      <vt:lpstr>Vokablen von die Bäume</vt:lpstr>
      <vt:lpstr>Die Blumen</vt:lpstr>
      <vt:lpstr>Der Busch</vt:lpstr>
      <vt:lpstr>Übungen</vt:lpstr>
      <vt:lpstr>Presentación de PowerPoint</vt:lpstr>
      <vt:lpstr>Übungen 1</vt:lpstr>
      <vt:lpstr>Übungen 2</vt:lpstr>
      <vt:lpstr>Übungen 3</vt:lpstr>
      <vt:lpstr>Übungen 4</vt:lpstr>
      <vt:lpstr>Übungen 5</vt:lpstr>
      <vt:lpstr>JA!</vt:lpstr>
      <vt:lpstr>NEIN!</vt:lpstr>
    </vt:vector>
  </TitlesOfParts>
  <Company>Sek Catalunya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Tiere und Pflanzen</dc:title>
  <dc:creator>Laura Plana Ventura</dc:creator>
  <cp:lastModifiedBy>Laura Plana Ventura</cp:lastModifiedBy>
  <cp:revision>6</cp:revision>
  <dcterms:created xsi:type="dcterms:W3CDTF">2011-11-01T21:03:57Z</dcterms:created>
  <dcterms:modified xsi:type="dcterms:W3CDTF">2011-11-08T21:27:25Z</dcterms:modified>
</cp:coreProperties>
</file>